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66"/>
  </p:notesMasterIdLst>
  <p:sldIdLst>
    <p:sldId id="257" r:id="rId6"/>
    <p:sldId id="8414" r:id="rId7"/>
    <p:sldId id="8402" r:id="rId8"/>
    <p:sldId id="8416" r:id="rId9"/>
    <p:sldId id="8404" r:id="rId10"/>
    <p:sldId id="260" r:id="rId11"/>
    <p:sldId id="261" r:id="rId12"/>
    <p:sldId id="4311" r:id="rId13"/>
    <p:sldId id="1795" r:id="rId14"/>
    <p:sldId id="8405" r:id="rId15"/>
    <p:sldId id="8399" r:id="rId16"/>
    <p:sldId id="8401" r:id="rId17"/>
    <p:sldId id="1623" r:id="rId18"/>
    <p:sldId id="1624" r:id="rId19"/>
    <p:sldId id="1625" r:id="rId20"/>
    <p:sldId id="1542" r:id="rId21"/>
    <p:sldId id="8411" r:id="rId22"/>
    <p:sldId id="513" r:id="rId23"/>
    <p:sldId id="8406" r:id="rId24"/>
    <p:sldId id="1587" r:id="rId25"/>
    <p:sldId id="8383" r:id="rId26"/>
    <p:sldId id="850" r:id="rId27"/>
    <p:sldId id="2504" r:id="rId28"/>
    <p:sldId id="314" r:id="rId29"/>
    <p:sldId id="8380" r:id="rId30"/>
    <p:sldId id="8408" r:id="rId31"/>
    <p:sldId id="359" r:id="rId32"/>
    <p:sldId id="8420" r:id="rId33"/>
    <p:sldId id="8397" r:id="rId34"/>
    <p:sldId id="1886" r:id="rId35"/>
    <p:sldId id="8413" r:id="rId36"/>
    <p:sldId id="8412" r:id="rId37"/>
    <p:sldId id="8417" r:id="rId38"/>
    <p:sldId id="8403" r:id="rId39"/>
    <p:sldId id="8410" r:id="rId40"/>
    <p:sldId id="361" r:id="rId41"/>
    <p:sldId id="620" r:id="rId42"/>
    <p:sldId id="621" r:id="rId43"/>
    <p:sldId id="622" r:id="rId44"/>
    <p:sldId id="623" r:id="rId45"/>
    <p:sldId id="8392" r:id="rId46"/>
    <p:sldId id="8389" r:id="rId47"/>
    <p:sldId id="8390" r:id="rId48"/>
    <p:sldId id="8388" r:id="rId49"/>
    <p:sldId id="8381" r:id="rId50"/>
    <p:sldId id="8407" r:id="rId51"/>
    <p:sldId id="2507" r:id="rId52"/>
    <p:sldId id="2499" r:id="rId53"/>
    <p:sldId id="1713" r:id="rId54"/>
    <p:sldId id="8394" r:id="rId55"/>
    <p:sldId id="8387" r:id="rId56"/>
    <p:sldId id="362" r:id="rId57"/>
    <p:sldId id="8393" r:id="rId58"/>
    <p:sldId id="366" r:id="rId59"/>
    <p:sldId id="8415" r:id="rId60"/>
    <p:sldId id="2515" r:id="rId61"/>
    <p:sldId id="2517" r:id="rId62"/>
    <p:sldId id="8379" r:id="rId63"/>
    <p:sldId id="581" r:id="rId64"/>
    <p:sldId id="1611" r:id="rId65"/>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8402"/>
            <p14:sldId id="8416"/>
            <p14:sldId id="8404"/>
            <p14:sldId id="260"/>
            <p14:sldId id="261"/>
            <p14:sldId id="4311"/>
            <p14:sldId id="1795"/>
            <p14:sldId id="8405"/>
            <p14:sldId id="8399"/>
            <p14:sldId id="8401"/>
            <p14:sldId id="1623"/>
            <p14:sldId id="1624"/>
            <p14:sldId id="1625"/>
            <p14:sldId id="1542"/>
            <p14:sldId id="8411"/>
            <p14:sldId id="513"/>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420"/>
            <p14:sldId id="8397"/>
            <p14:sldId id="1886"/>
            <p14:sldId id="8413"/>
            <p14:sldId id="8412"/>
            <p14:sldId id="8417"/>
            <p14:sldId id="8403"/>
            <p14:sldId id="8410"/>
            <p14:sldId id="361"/>
            <p14:sldId id="620"/>
            <p14:sldId id="621"/>
            <p14:sldId id="622"/>
            <p14:sldId id="623"/>
          </p14:sldIdLst>
        </p14:section>
        <p14:section name="Tooling &amp; Integration" id="{6058E4F1-2F74-460E-8EE7-097413CC2249}">
          <p14:sldIdLst>
            <p14:sldId id="8392"/>
            <p14:sldId id="8389"/>
            <p14:sldId id="8390"/>
            <p14:sldId id="8388"/>
            <p14:sldId id="8381"/>
            <p14:sldId id="8407"/>
            <p14:sldId id="2507"/>
            <p14:sldId id="2499"/>
            <p14:sldId id="1713"/>
          </p14:sldIdLst>
        </p14:section>
        <p14:section name="Xamarin &amp; Visual Studio" id="{BB5D9F48-4BE5-411C-9B9E-E8642DED5F3E}">
          <p14:sldIdLst>
            <p14:sldId id="8394"/>
            <p14:sldId id="8387"/>
            <p14:sldId id="362"/>
            <p14:sldId id="8393"/>
            <p14:sldId id="366"/>
            <p14:sldId id="8415"/>
            <p14:sldId id="2515"/>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3" autoAdjust="0"/>
    <p:restoredTop sz="80425" autoAdjust="0"/>
  </p:normalViewPr>
  <p:slideViewPr>
    <p:cSldViewPr snapToGrid="0">
      <p:cViewPr>
        <p:scale>
          <a:sx n="95" d="100"/>
          <a:sy n="95" d="100"/>
        </p:scale>
        <p:origin x="33"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a:t>
            </a: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Each of them are exactly what developers need to be super productive.</a:t>
            </a:r>
          </a:p>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Due to the nature of Xamarin, which is actually just an extension of .NET, we get to decide what platforms our apps can run on.</a:t>
            </a:r>
          </a:p>
          <a:p>
            <a:endParaRPr lang="en-US" dirty="0"/>
          </a:p>
          <a:p>
            <a:r>
              <a:rPr lang="en-US" dirty="0"/>
              <a:t>You can access all of the native APIs for each and share a bulk of the C# logic.</a:t>
            </a:r>
          </a:p>
          <a:p>
            <a:r>
              <a:rPr lang="en-US" dirty="0"/>
              <a:t>Here we see business logic, platform APIs, and user interfaces.</a:t>
            </a:r>
          </a:p>
          <a:p>
            <a:endParaRPr lang="en-US" dirty="0"/>
          </a:p>
          <a:p>
            <a:r>
              <a:rPr lang="en-US" dirty="0"/>
              <a:t>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4/8/2019 9:48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4/8/2019 9:48 PM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4/8/2019 9:48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4/8/2019 9:48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a:t>
            </a:r>
          </a:p>
          <a:p>
            <a:pPr lvl="0"/>
            <a:endParaRPr lang="en-US" sz="1200" u="none" strike="noStrike" kern="1200">
              <a:solidFill>
                <a:schemeClr val="tx1"/>
              </a:solidFill>
              <a:effectLst/>
              <a:latin typeface="+mn-lt"/>
              <a:ea typeface="+mn-ea"/>
              <a:cs typeface="+mn-cs"/>
            </a:endParaRPr>
          </a:p>
          <a:p>
            <a:pPr lvl="0"/>
            <a:r>
              <a:rPr lang="en-US" sz="1200" u="none" strike="noStrike" kern="1200">
                <a:solidFill>
                  <a:schemeClr val="tx1"/>
                </a:solidFill>
                <a:effectLst/>
                <a:latin typeface="+mn-lt"/>
                <a:ea typeface="+mn-ea"/>
                <a:cs typeface="+mn-cs"/>
              </a:rPr>
              <a:t>You </a:t>
            </a:r>
            <a:r>
              <a:rPr lang="en-US" sz="1200" u="none" strike="noStrike" kern="1200" dirty="0">
                <a:solidFill>
                  <a:schemeClr val="tx1"/>
                </a:solidFill>
                <a:effectLst/>
                <a:latin typeface="+mn-lt"/>
                <a:ea typeface="+mn-ea"/>
                <a:cs typeface="+mn-cs"/>
              </a:rPr>
              <a:t>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4/8/2019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4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19426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4/8/2019 9:48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.NET core, which is:</a:t>
            </a:r>
            <a:br>
              <a:rPr lang="en-US" dirty="0"/>
            </a:br>
            <a:r>
              <a:rPr lang="en-US" dirty="0"/>
              <a:t>    an open source software platform</a:t>
            </a:r>
          </a:p>
          <a:p>
            <a:r>
              <a:rPr lang="en-US" dirty="0"/>
              <a:t>    from Microsoft for</a:t>
            </a:r>
          </a:p>
          <a:p>
            <a:r>
              <a:rPr lang="en-US" dirty="0"/>
              <a:t>    building modern &amp; performant</a:t>
            </a:r>
          </a:p>
          <a:p>
            <a:r>
              <a:rPr lang="en-US" dirty="0"/>
              <a:t>    Windows, macOS &amp; Linux</a:t>
            </a:r>
          </a:p>
          <a:p>
            <a:r>
              <a:rPr lang="en-US" dirty="0"/>
              <a:t>    apps and websites with .NET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884630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37</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the core are Pages and layouts of how you build your app. From a simple </a:t>
            </a:r>
            <a:r>
              <a:rPr lang="en-US" dirty="0" err="1"/>
              <a:t>Stacklayout</a:t>
            </a:r>
            <a:r>
              <a:rPr lang="en-US" dirty="0"/>
              <a:t> to Grids and even complex layouts with Flex to make really unique layouts that change with the orientation and device sizes.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38</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37040741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Then there is the growing list of controls that you can use in your app. Each have several properties and events that you can optimize for your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39</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906841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46</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4/8/2019 9:48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52</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a:t>
            </a:r>
          </a:p>
          <a:p>
            <a:pPr lvl="0" rtl="0">
              <a:lnSpc>
                <a:spcPct val="90000"/>
              </a:lnSpc>
              <a:spcBef>
                <a:spcPts val="0"/>
              </a:spcBef>
              <a:spcAft>
                <a:spcPts val="300"/>
              </a:spcAft>
              <a:buClr>
                <a:schemeClr val="dk1"/>
              </a:buClr>
              <a:buSzPct val="78571"/>
              <a:buFont typeface="Arial"/>
              <a:buNone/>
            </a:pPr>
            <a:r>
              <a:rPr lang="en-US" dirty="0"/>
              <a:t>From sending an email, to ordering a pizza, to driving our cars, software is there and we need to be able to reach them.</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54</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56</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57</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4/8/2019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59</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4/8/2019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60</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a:t>
            </a:r>
          </a:p>
          <a:p>
            <a:pPr lvl="0" rtl="0">
              <a:spcBef>
                <a:spcPts val="0"/>
              </a:spcBef>
              <a:buNone/>
            </a:pPr>
            <a:r>
              <a:rPr lang="en-US" sz="1400" dirty="0"/>
              <a:t>That is where Xamarin can help .NET developers.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a:t>
            </a:r>
          </a:p>
          <a:p>
            <a:r>
              <a:rPr lang="en-US" dirty="0"/>
              <a:t>And, this is the goal of .NET: enabling developers to build for these devices with unique frameworks optimized for each. </a:t>
            </a:r>
          </a:p>
          <a:p>
            <a:endParaRPr lang="en-US" dirty="0"/>
          </a:p>
          <a:p>
            <a:r>
              <a:rPr lang="en-US" dirty="0"/>
              <a:t>Today, we will look at the Xamarin platform and framework, which is part of the .NET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4/8/2019 9:48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4/8/2019 9:48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theme" Target="../theme/theme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0.emf"/><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61.xml"/><Relationship Id="rId5" Type="http://schemas.openxmlformats.org/officeDocument/2006/relationships/image" Target="../media/image94.png"/><Relationship Id="rId4" Type="http://schemas.openxmlformats.org/officeDocument/2006/relationships/image" Target="../media/image93.emf"/></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tiff"/><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6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65.xml"/><Relationship Id="rId4"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22.svg"/></Relationships>
</file>

<file path=ppt/slides/_rels/slide42.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3" Type="http://schemas.openxmlformats.org/officeDocument/2006/relationships/image" Target="../media/image123.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39.xml"/><Relationship Id="rId16" Type="http://schemas.openxmlformats.org/officeDocument/2006/relationships/image" Target="../media/image136.png"/><Relationship Id="rId1" Type="http://schemas.openxmlformats.org/officeDocument/2006/relationships/slideLayout" Target="../slideLayouts/slideLayout6.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125.png"/><Relationship Id="rId15" Type="http://schemas.openxmlformats.org/officeDocument/2006/relationships/image" Target="../media/image135.jpeg"/><Relationship Id="rId10" Type="http://schemas.openxmlformats.org/officeDocument/2006/relationships/image" Target="../media/image130.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4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image" Target="../media/image145.jpeg"/><Relationship Id="rId5" Type="http://schemas.openxmlformats.org/officeDocument/2006/relationships/image" Target="../media/image144.png"/><Relationship Id="rId4" Type="http://schemas.openxmlformats.org/officeDocument/2006/relationships/image" Target="../media/image143.svg"/><Relationship Id="rId9" Type="http://schemas.openxmlformats.org/officeDocument/2006/relationships/image" Target="../media/image148.png"/></Relationships>
</file>

<file path=ppt/slides/_rels/slide45.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152.jpeg"/><Relationship Id="rId5" Type="http://schemas.openxmlformats.org/officeDocument/2006/relationships/image" Target="../media/image151.png"/><Relationship Id="rId4" Type="http://schemas.openxmlformats.org/officeDocument/2006/relationships/image" Target="../media/image150.png"/></Relationships>
</file>

<file path=ppt/slides/_rels/slide4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48.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 Id="rId9" Type="http://schemas.openxmlformats.org/officeDocument/2006/relationships/image" Target="../media/image1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5.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9.xml"/><Relationship Id="rId1" Type="http://schemas.openxmlformats.org/officeDocument/2006/relationships/slideLayout" Target="../slideLayouts/slideLayout5.xml"/><Relationship Id="rId5" Type="http://schemas.openxmlformats.org/officeDocument/2006/relationships/image" Target="../media/image172.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53.xml"/><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178.png"/></Relationships>
</file>

<file path=ppt/slides/_rels/slide57.xml.rels><?xml version="1.0" encoding="UTF-8" standalone="yes"?>
<Relationships xmlns="http://schemas.openxmlformats.org/package/2006/relationships"><Relationship Id="rId3" Type="http://schemas.openxmlformats.org/officeDocument/2006/relationships/image" Target="../media/image180.jpeg"/><Relationship Id="rId2" Type="http://schemas.openxmlformats.org/officeDocument/2006/relationships/notesSlide" Target="../notesSlides/notesSlide54.xml"/><Relationship Id="rId1" Type="http://schemas.openxmlformats.org/officeDocument/2006/relationships/slideLayout" Target="../slideLayouts/slideLayout5.xml"/><Relationship Id="rId4" Type="http://schemas.openxmlformats.org/officeDocument/2006/relationships/image" Target="../media/image181.jpeg"/></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59.xml.rels><?xml version="1.0" encoding="UTF-8" standalone="yes"?>
<Relationships xmlns="http://schemas.openxmlformats.org/package/2006/relationships"><Relationship Id="rId3" Type="http://schemas.openxmlformats.org/officeDocument/2006/relationships/image" Target="../media/image182.emf"/><Relationship Id="rId2" Type="http://schemas.openxmlformats.org/officeDocument/2006/relationships/notesSlide" Target="../notesSlides/notesSlide56.xml"/><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 Id="rId8" Type="http://schemas.openxmlformats.org/officeDocument/2006/relationships/image" Target="../media/image32.jpeg"/><Relationship Id="rId3"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dirty="0">
                <a:latin typeface="+mn-lt"/>
              </a:rPr>
              <a:t>Matthew Leibowitz</a:t>
            </a:r>
          </a:p>
          <a:p>
            <a:r>
              <a:rPr lang="en-US" sz="2800" dirty="0">
                <a:latin typeface="+mn-lt"/>
              </a:rPr>
              <a:t>Senior Software 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4046236"/>
          </a:xfrm>
        </p:spPr>
        <p:txBody>
          <a:bodyPr/>
          <a:lstStyle/>
          <a:p>
            <a:r>
              <a:rPr lang="en-US" dirty="0"/>
              <a:t>What is Xamarin?</a:t>
            </a:r>
          </a:p>
          <a:p>
            <a:r>
              <a:rPr lang="en-US" dirty="0"/>
              <a:t>.NET</a:t>
            </a:r>
            <a:r>
              <a:rPr lang="en-US" dirty="0">
                <a:solidFill>
                  <a:srgbClr val="FF0000"/>
                </a:solidFill>
              </a:rPr>
              <a:t> </a:t>
            </a:r>
            <a:endParaRPr lang="en-US" dirty="0"/>
          </a:p>
          <a:p>
            <a:r>
              <a:rPr lang="en-US" dirty="0"/>
              <a:t>Under the Hood</a:t>
            </a:r>
          </a:p>
          <a:p>
            <a:r>
              <a:rPr lang="en-US" dirty="0"/>
              <a:t>Integrations </a:t>
            </a:r>
          </a:p>
          <a:p>
            <a:r>
              <a:rPr lang="en-US" dirty="0" err="1"/>
              <a:t>Xamarin.Forms</a:t>
            </a:r>
            <a:r>
              <a:rPr lang="en-US" dirty="0"/>
              <a:t> Overview</a:t>
            </a:r>
          </a:p>
          <a:p>
            <a:r>
              <a:rPr lang="en-US" dirty="0"/>
              <a:t>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Non-Xamarin Apps</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5"/>
            <a:ext cx="2113099" cy="2799472"/>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2799472"/>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5"/>
            <a:ext cx="2108631" cy="279947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455072" y="3625978"/>
            <a:ext cx="196092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Objective-C</a:t>
            </a:r>
          </a:p>
          <a:p>
            <a:pPr algn="ctr">
              <a:lnSpc>
                <a:spcPct val="90000"/>
              </a:lnSpc>
              <a:spcAft>
                <a:spcPts val="600"/>
              </a:spcAft>
            </a:pPr>
            <a:r>
              <a:rPr lang="en-US" sz="2400" dirty="0">
                <a:solidFill>
                  <a:schemeClr val="bg1"/>
                </a:solidFill>
              </a:rPr>
              <a:t>Swift</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043763" y="3625978"/>
            <a:ext cx="115397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Java</a:t>
            </a:r>
          </a:p>
          <a:p>
            <a:pPr algn="ctr">
              <a:lnSpc>
                <a:spcPct val="90000"/>
              </a:lnSpc>
              <a:spcAft>
                <a:spcPts val="600"/>
              </a:spcAft>
            </a:pPr>
            <a:r>
              <a:rPr lang="en-US" sz="2400" dirty="0">
                <a:solidFill>
                  <a:schemeClr val="bg1"/>
                </a:solidFill>
              </a:rPr>
              <a:t>Kotlin</a:t>
            </a:r>
          </a:p>
        </p:txBody>
      </p:sp>
      <p:sp>
        <p:nvSpPr>
          <p:cNvPr id="42" name="TextBox 41">
            <a:extLst>
              <a:ext uri="{FF2B5EF4-FFF2-40B4-BE49-F238E27FC236}">
                <a16:creationId xmlns:a16="http://schemas.microsoft.com/office/drawing/2014/main" id="{F6CE9FEC-3DB2-45F5-99F5-6A0A05D62C1A}"/>
              </a:ext>
            </a:extLst>
          </p:cNvPr>
          <p:cNvSpPr txBox="1"/>
          <p:nvPr/>
        </p:nvSpPr>
        <p:spPr>
          <a:xfrm>
            <a:off x="4834349" y="3421306"/>
            <a:ext cx="193867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C#</a:t>
            </a:r>
          </a:p>
          <a:p>
            <a:pPr algn="ctr">
              <a:lnSpc>
                <a:spcPct val="90000"/>
              </a:lnSpc>
              <a:spcAft>
                <a:spcPts val="600"/>
              </a:spcAft>
            </a:pPr>
            <a:r>
              <a:rPr lang="en-US" sz="2400" dirty="0">
                <a:solidFill>
                  <a:schemeClr val="bg1"/>
                </a:solidFill>
              </a:rPr>
              <a:t>F#</a:t>
            </a:r>
          </a:p>
          <a:p>
            <a:pPr algn="ctr">
              <a:lnSpc>
                <a:spcPct val="90000"/>
              </a:lnSpc>
              <a:spcAft>
                <a:spcPts val="600"/>
              </a:spcAft>
            </a:pPr>
            <a:r>
              <a:rPr lang="en-US" sz="2400" dirty="0">
                <a:solidFill>
                  <a:schemeClr val="bg1"/>
                </a:solidFill>
              </a:rPr>
              <a:t>Visual Basic</a:t>
            </a:r>
          </a:p>
        </p:txBody>
      </p:sp>
      <p:sp>
        <p:nvSpPr>
          <p:cNvPr id="49" name="TextBox 48">
            <a:extLst>
              <a:ext uri="{FF2B5EF4-FFF2-40B4-BE49-F238E27FC236}">
                <a16:creationId xmlns:a16="http://schemas.microsoft.com/office/drawing/2014/main" id="{60CA710C-CCCC-4B42-8E8B-B50BAA8020EF}"/>
              </a:ext>
            </a:extLst>
          </p:cNvPr>
          <p:cNvSpPr txBox="1"/>
          <p:nvPr/>
        </p:nvSpPr>
        <p:spPr>
          <a:xfrm>
            <a:off x="378982" y="5544317"/>
            <a:ext cx="210863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err="1"/>
              <a:t>Xcode</a:t>
            </a:r>
            <a:endParaRPr lang="en-US" dirty="0"/>
          </a:p>
        </p:txBody>
      </p:sp>
      <p:sp>
        <p:nvSpPr>
          <p:cNvPr id="50" name="TextBox 49">
            <a:extLst>
              <a:ext uri="{FF2B5EF4-FFF2-40B4-BE49-F238E27FC236}">
                <a16:creationId xmlns:a16="http://schemas.microsoft.com/office/drawing/2014/main" id="{6FE9ACE4-0583-4D60-A354-AAA23918EC50}"/>
              </a:ext>
            </a:extLst>
          </p:cNvPr>
          <p:cNvSpPr txBox="1"/>
          <p:nvPr/>
        </p:nvSpPr>
        <p:spPr>
          <a:xfrm>
            <a:off x="2566432" y="5544317"/>
            <a:ext cx="21086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Android Studio</a:t>
            </a:r>
          </a:p>
        </p:txBody>
      </p:sp>
      <p:sp>
        <p:nvSpPr>
          <p:cNvPr id="51" name="TextBox 50">
            <a:extLst>
              <a:ext uri="{FF2B5EF4-FFF2-40B4-BE49-F238E27FC236}">
                <a16:creationId xmlns:a16="http://schemas.microsoft.com/office/drawing/2014/main" id="{3D257943-B01D-4857-AC62-D4AE02060298}"/>
              </a:ext>
            </a:extLst>
          </p:cNvPr>
          <p:cNvSpPr txBox="1"/>
          <p:nvPr/>
        </p:nvSpPr>
        <p:spPr>
          <a:xfrm>
            <a:off x="4744858" y="5544317"/>
            <a:ext cx="2117654"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Visual Studio</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6891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76277B-5B8E-429E-92EF-4CF3E4BBED17}"/>
              </a:ext>
            </a:extLst>
          </p:cNvPr>
          <p:cNvGrpSpPr/>
          <p:nvPr/>
        </p:nvGrpSpPr>
        <p:grpSpPr>
          <a:xfrm>
            <a:off x="2920868" y="3496364"/>
            <a:ext cx="6483528" cy="706284"/>
            <a:chOff x="2898621" y="3496364"/>
            <a:chExt cx="6483528" cy="706284"/>
          </a:xfrm>
        </p:grpSpPr>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009343" y="3544210"/>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
        <p:nvSpPr>
          <p:cNvPr id="9" name="Title 8"/>
          <p:cNvSpPr>
            <a:spLocks noGrp="1"/>
          </p:cNvSpPr>
          <p:nvPr>
            <p:ph type="title"/>
          </p:nvPr>
        </p:nvSpPr>
        <p:spPr/>
        <p:txBody>
          <a:bodyPr/>
          <a:lstStyle/>
          <a:p>
            <a:r>
              <a:rPr lang="en-US"/>
              <a:t>Xamarin.Essentials: Cross-Platform Native APIs</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921182" y="3508012"/>
            <a:ext cx="6482900" cy="1418113"/>
            <a:chOff x="2892372" y="3279586"/>
            <a:chExt cx="6410140"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997657" y="3393620"/>
              <a:ext cx="6225740"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4" name="Group 3">
            <a:extLst>
              <a:ext uri="{FF2B5EF4-FFF2-40B4-BE49-F238E27FC236}">
                <a16:creationId xmlns:a16="http://schemas.microsoft.com/office/drawing/2014/main" id="{4C18D65F-D8A0-48AC-987D-917131BC46A9}"/>
              </a:ext>
            </a:extLst>
          </p:cNvPr>
          <p:cNvGrpSpPr/>
          <p:nvPr/>
        </p:nvGrpSpPr>
        <p:grpSpPr>
          <a:xfrm>
            <a:off x="2920868" y="1922022"/>
            <a:ext cx="6483529" cy="1574342"/>
            <a:chOff x="2898621" y="1922022"/>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81481E-6 L 1.25E-6 0.11088 " pathEditMode="relative" rAng="0" ptsTypes="AA">
                                      <p:cBhvr>
                                        <p:cTn id="6" dur="2000" fill="hold"/>
                                        <p:tgtEl>
                                          <p:spTgt spid="24"/>
                                        </p:tgtEl>
                                        <p:attrNameLst>
                                          <p:attrName>ppt_x</p:attrName>
                                          <p:attrName>ppt_y</p:attrName>
                                        </p:attrNameLst>
                                      </p:cBhvr>
                                      <p:rCtr x="0" y="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2DB7F2-C4D5-4AA5-8CC3-456D71A033B2}"/>
              </a:ext>
            </a:extLst>
          </p:cNvPr>
          <p:cNvGrpSpPr/>
          <p:nvPr/>
        </p:nvGrpSpPr>
        <p:grpSpPr>
          <a:xfrm>
            <a:off x="2928381" y="3468906"/>
            <a:ext cx="6483528" cy="706284"/>
            <a:chOff x="2876296" y="3468906"/>
            <a:chExt cx="6483528" cy="706284"/>
          </a:xfrm>
        </p:grpSpPr>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635923"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Xamarin.Forms</a:t>
              </a:r>
              <a:r>
                <a:rPr lang="en-US" sz="2400" dirty="0">
                  <a:solidFill>
                    <a:schemeClr val="bg1"/>
                  </a:solidFill>
                </a:rPr>
                <a:t> - UI</a:t>
              </a:r>
            </a:p>
          </p:txBody>
        </p:sp>
      </p:grpSp>
      <p:sp>
        <p:nvSpPr>
          <p:cNvPr id="9" name="Title 8"/>
          <p:cNvSpPr>
            <a:spLocks noGrp="1"/>
          </p:cNvSpPr>
          <p:nvPr>
            <p:ph type="title"/>
          </p:nvPr>
        </p:nvSpPr>
        <p:spPr>
          <a:xfrm>
            <a:off x="538477" y="286381"/>
            <a:ext cx="11653523" cy="927940"/>
          </a:xfrm>
        </p:spPr>
        <p:txBody>
          <a:bodyPr/>
          <a:lstStyle/>
          <a:p>
            <a:r>
              <a:rPr lang="en-US"/>
              <a:t>Xamarin.Forms: Cross-Platform Native UI</a:t>
            </a:r>
          </a:p>
        </p:txBody>
      </p:sp>
      <p:grpSp>
        <p:nvGrpSpPr>
          <p:cNvPr id="6" name="Group 5">
            <a:extLst>
              <a:ext uri="{FF2B5EF4-FFF2-40B4-BE49-F238E27FC236}">
                <a16:creationId xmlns:a16="http://schemas.microsoft.com/office/drawing/2014/main" id="{DA6E6D82-F0BD-493D-A011-285D95A37634}"/>
              </a:ext>
            </a:extLst>
          </p:cNvPr>
          <p:cNvGrpSpPr/>
          <p:nvPr/>
        </p:nvGrpSpPr>
        <p:grpSpPr>
          <a:xfrm>
            <a:off x="2928381" y="1906568"/>
            <a:ext cx="6483529" cy="1574342"/>
            <a:chOff x="2876296" y="1906568"/>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grpSp>
        <p:nvGrpSpPr>
          <p:cNvPr id="4" name="Group 3">
            <a:extLst>
              <a:ext uri="{FF2B5EF4-FFF2-40B4-BE49-F238E27FC236}">
                <a16:creationId xmlns:a16="http://schemas.microsoft.com/office/drawing/2014/main" id="{1132423C-5731-4CC2-8176-164660271A1B}"/>
              </a:ext>
            </a:extLst>
          </p:cNvPr>
          <p:cNvGrpSpPr/>
          <p:nvPr/>
        </p:nvGrpSpPr>
        <p:grpSpPr>
          <a:xfrm>
            <a:off x="2909361" y="3480910"/>
            <a:ext cx="6521569" cy="2176307"/>
            <a:chOff x="2878864" y="3480910"/>
            <a:chExt cx="6521569"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78864" y="4239104"/>
              <a:ext cx="6521569" cy="1418113"/>
              <a:chOff x="2889833"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908950"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89833"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97884"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3990791" y="3518093"/>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1516590" y="4408047"/>
            <a:ext cx="40135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t>Pages &amp; Layouts</a:t>
            </a:r>
          </a:p>
        </p:txBody>
      </p:sp>
      <p:pic>
        <p:nvPicPr>
          <p:cNvPr id="2052" name="Picture 4" descr="https://docs.microsoft.com/en-us/xamarin/xamarin-forms/user-interface/controls/layouts-images/layouts.png#lightbox">
            <a:extLst>
              <a:ext uri="{FF2B5EF4-FFF2-40B4-BE49-F238E27FC236}">
                <a16:creationId xmlns:a16="http://schemas.microsoft.com/office/drawing/2014/main" id="{D0FF5224-B121-48B1-9B6D-85EA4964E5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6693" y="1429109"/>
            <a:ext cx="7224506" cy="4755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7786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p:cNvSpPr/>
          <p:nvPr/>
        </p:nvSpPr>
        <p:spPr>
          <a:xfrm>
            <a:off x="490225"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ActivityIndicator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1" name="Rounded Rectangle 10"/>
          <p:cNvSpPr/>
          <p:nvPr/>
        </p:nvSpPr>
        <p:spPr>
          <a:xfrm>
            <a:off x="2774809"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BoxView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2" name="Rounded Rectangle 11"/>
          <p:cNvSpPr/>
          <p:nvPr/>
        </p:nvSpPr>
        <p:spPr>
          <a:xfrm>
            <a:off x="5059393"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Button</a:t>
            </a:r>
          </a:p>
        </p:txBody>
      </p:sp>
      <p:sp>
        <p:nvSpPr>
          <p:cNvPr id="13" name="Rounded Rectangle 12"/>
          <p:cNvSpPr/>
          <p:nvPr/>
        </p:nvSpPr>
        <p:spPr>
          <a:xfrm>
            <a:off x="7343977"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DatePicker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4" name="Rounded Rectangle 13"/>
          <p:cNvSpPr/>
          <p:nvPr/>
        </p:nvSpPr>
        <p:spPr>
          <a:xfrm>
            <a:off x="9628560" y="1416321"/>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Editor</a:t>
            </a:r>
          </a:p>
        </p:txBody>
      </p:sp>
      <p:sp>
        <p:nvSpPr>
          <p:cNvPr id="15" name="Rounded Rectangle 14"/>
          <p:cNvSpPr/>
          <p:nvPr/>
        </p:nvSpPr>
        <p:spPr>
          <a:xfrm>
            <a:off x="490225"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a:t>
            </a:r>
          </a:p>
        </p:txBody>
      </p:sp>
      <p:sp>
        <p:nvSpPr>
          <p:cNvPr id="16" name="Rounded Rectangle 15"/>
          <p:cNvSpPr/>
          <p:nvPr/>
        </p:nvSpPr>
        <p:spPr>
          <a:xfrm>
            <a:off x="2774809"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a:t>
            </a:r>
          </a:p>
        </p:txBody>
      </p:sp>
      <p:sp>
        <p:nvSpPr>
          <p:cNvPr id="17" name="Rounded Rectangle 16"/>
          <p:cNvSpPr/>
          <p:nvPr/>
        </p:nvSpPr>
        <p:spPr>
          <a:xfrm>
            <a:off x="5059393"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Label</a:t>
            </a:r>
          </a:p>
        </p:txBody>
      </p:sp>
      <p:sp>
        <p:nvSpPr>
          <p:cNvPr id="18" name="Rounded Rectangle 17"/>
          <p:cNvSpPr/>
          <p:nvPr/>
        </p:nvSpPr>
        <p:spPr>
          <a:xfrm>
            <a:off x="7343977"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ListView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19" name="Rounded Rectangle 18"/>
          <p:cNvSpPr/>
          <p:nvPr/>
        </p:nvSpPr>
        <p:spPr>
          <a:xfrm>
            <a:off x="9628560" y="2343698"/>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Map</a:t>
            </a:r>
          </a:p>
        </p:txBody>
      </p:sp>
      <p:sp>
        <p:nvSpPr>
          <p:cNvPr id="20" name="Rounded Rectangle 19"/>
          <p:cNvSpPr/>
          <p:nvPr/>
        </p:nvSpPr>
        <p:spPr>
          <a:xfrm>
            <a:off x="490225"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OpenGLView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1" name="Rounded Rectangle 20"/>
          <p:cNvSpPr/>
          <p:nvPr/>
        </p:nvSpPr>
        <p:spPr>
          <a:xfrm>
            <a:off x="2774809"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Picker</a:t>
            </a:r>
          </a:p>
        </p:txBody>
      </p:sp>
      <p:sp>
        <p:nvSpPr>
          <p:cNvPr id="22" name="Rounded Rectangle 21"/>
          <p:cNvSpPr/>
          <p:nvPr/>
        </p:nvSpPr>
        <p:spPr>
          <a:xfrm>
            <a:off x="5059393"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ProgressBar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3" name="Rounded Rectangle 22"/>
          <p:cNvSpPr/>
          <p:nvPr/>
        </p:nvSpPr>
        <p:spPr>
          <a:xfrm>
            <a:off x="7343977"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SearchBar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4" name="Rounded Rectangle 23"/>
          <p:cNvSpPr/>
          <p:nvPr/>
        </p:nvSpPr>
        <p:spPr>
          <a:xfrm>
            <a:off x="9628560" y="3271077"/>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Slider</a:t>
            </a:r>
          </a:p>
        </p:txBody>
      </p:sp>
      <p:sp>
        <p:nvSpPr>
          <p:cNvPr id="25" name="Rounded Rectangle 24"/>
          <p:cNvSpPr/>
          <p:nvPr/>
        </p:nvSpPr>
        <p:spPr>
          <a:xfrm>
            <a:off x="490225"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Stepper</a:t>
            </a:r>
          </a:p>
        </p:txBody>
      </p:sp>
      <p:sp>
        <p:nvSpPr>
          <p:cNvPr id="26" name="Rounded Rectangle 25"/>
          <p:cNvSpPr/>
          <p:nvPr/>
        </p:nvSpPr>
        <p:spPr>
          <a:xfrm>
            <a:off x="2774809"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TableView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7" name="Rounded Rectangle 26"/>
          <p:cNvSpPr/>
          <p:nvPr/>
        </p:nvSpPr>
        <p:spPr>
          <a:xfrm>
            <a:off x="5059393" y="419845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TimePicker</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8" name="Rounded Rectangle 27"/>
          <p:cNvSpPr/>
          <p:nvPr/>
        </p:nvSpPr>
        <p:spPr>
          <a:xfrm>
            <a:off x="7343977"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WebView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29" name="Rounded Rectangle 28"/>
          <p:cNvSpPr/>
          <p:nvPr/>
        </p:nvSpPr>
        <p:spPr>
          <a:xfrm>
            <a:off x="9628560" y="4206100"/>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EntryCell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0" name="Rounded Rectangle 29"/>
          <p:cNvSpPr/>
          <p:nvPr/>
        </p:nvSpPr>
        <p:spPr>
          <a:xfrm>
            <a:off x="490225"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1" name="Rounded Rectangle 30"/>
          <p:cNvSpPr/>
          <p:nvPr/>
        </p:nvSpPr>
        <p:spPr>
          <a:xfrm>
            <a:off x="2774809"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SwitchCell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2" name="Rounded Rectangle 31"/>
          <p:cNvSpPr/>
          <p:nvPr/>
        </p:nvSpPr>
        <p:spPr>
          <a:xfrm>
            <a:off x="5059393"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TextCell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3" name="Rounded Rectangle 32"/>
          <p:cNvSpPr/>
          <p:nvPr/>
        </p:nvSpPr>
        <p:spPr>
          <a:xfrm>
            <a:off x="7343977" y="5125833"/>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ViewCell</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5" name="Title 4"/>
          <p:cNvSpPr>
            <a:spLocks noGrp="1"/>
          </p:cNvSpPr>
          <p:nvPr>
            <p:ph type="title"/>
          </p:nvPr>
        </p:nvSpPr>
        <p:spPr/>
        <p:txBody>
          <a:bodyPr/>
          <a:lstStyle/>
          <a:p>
            <a:r>
              <a:rPr lang="en-US"/>
              <a:t>Controls</a:t>
            </a:r>
          </a:p>
        </p:txBody>
      </p:sp>
      <p:sp>
        <p:nvSpPr>
          <p:cNvPr id="34" name="Rounded Rectangle 32">
            <a:extLst>
              <a:ext uri="{FF2B5EF4-FFF2-40B4-BE49-F238E27FC236}">
                <a16:creationId xmlns:a16="http://schemas.microsoft.com/office/drawing/2014/main" id="{DA07583C-490D-427B-8A20-5FB6B896343C}"/>
              </a:ext>
            </a:extLst>
          </p:cNvPr>
          <p:cNvSpPr/>
          <p:nvPr/>
        </p:nvSpPr>
        <p:spPr>
          <a:xfrm>
            <a:off x="9628560" y="5108522"/>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ImageButton</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5" name="Rounded Rectangle 32">
            <a:extLst>
              <a:ext uri="{FF2B5EF4-FFF2-40B4-BE49-F238E27FC236}">
                <a16:creationId xmlns:a16="http://schemas.microsoft.com/office/drawing/2014/main" id="{FD34B55F-536A-4227-B0D4-DB65A198178A}"/>
              </a:ext>
            </a:extLst>
          </p:cNvPr>
          <p:cNvSpPr/>
          <p:nvPr/>
        </p:nvSpPr>
        <p:spPr>
          <a:xfrm>
            <a:off x="490225"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CarouselView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
        <p:nvSpPr>
          <p:cNvPr id="36" name="Rounded Rectangle 32">
            <a:extLst>
              <a:ext uri="{FF2B5EF4-FFF2-40B4-BE49-F238E27FC236}">
                <a16:creationId xmlns:a16="http://schemas.microsoft.com/office/drawing/2014/main" id="{D7273DAF-E8F0-4806-9D71-CBE87F55834D}"/>
              </a:ext>
            </a:extLst>
          </p:cNvPr>
          <p:cNvSpPr/>
          <p:nvPr/>
        </p:nvSpPr>
        <p:spPr>
          <a:xfrm>
            <a:off x="2774809" y="5978029"/>
            <a:ext cx="2033898" cy="666314"/>
          </a:xfrm>
          <a:prstGeom prst="roundRect">
            <a:avLst>
              <a:gd name="adj" fmla="val 0"/>
            </a:avLst>
          </a:prstGeom>
          <a:solidFill>
            <a:srgbClr val="512BD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12750"/>
            <a:r>
              <a:rPr lang="en-US" sz="1766" b="1" kern="0" err="1">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rPr>
              <a:t>CollectionView</a:t>
            </a:r>
            <a:endParaRPr lang="en-US" sz="1766" b="1" kern="0">
              <a:solidFill>
                <a:prstClr val="white"/>
              </a:solidFill>
              <a:latin typeface="Segoe UI" panose="020B0502040204020203" pitchFamily="34" charset="0"/>
              <a:ea typeface="Segoe UI" panose="020B0502040204020203" pitchFamily="34" charset="0"/>
              <a:cs typeface="Segoe UI" panose="020B0502040204020203" pitchFamily="34" charset="0"/>
              <a:sym typeface="Segoe UI"/>
            </a:endParaRPr>
          </a:p>
        </p:txBody>
      </p:sp>
    </p:spTree>
    <p:extLst>
      <p:ext uri="{BB962C8B-B14F-4D97-AF65-F5344CB8AC3E}">
        <p14:creationId xmlns:p14="http://schemas.microsoft.com/office/powerpoint/2010/main" val="1048043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Senior 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enterprises</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3853</Words>
  <Application>Microsoft Office PowerPoint</Application>
  <PresentationFormat>Widescreen</PresentationFormat>
  <Paragraphs>683</Paragraphs>
  <Slides>60</Slides>
  <Notes>57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60</vt:i4>
      </vt:variant>
    </vt:vector>
  </HeadingPairs>
  <TitlesOfParts>
    <vt:vector size="77" baseType="lpstr">
      <vt:lpstr>.AppleSystemUIFont</vt:lpstr>
      <vt:lpstr>Arial</vt:lpstr>
      <vt:lpstr>Calibri</vt:lpstr>
      <vt:lpstr>Calibri Light</vt:lpstr>
      <vt:lpstr>Consolas</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What is Xamarin?</vt:lpstr>
      <vt:lpstr>PowerPoint Presentation</vt:lpstr>
      <vt:lpstr>Why Xamarin Now?</vt:lpstr>
      <vt:lpstr>Software drives more of the things we do every day.</vt:lpstr>
      <vt:lpstr>New challenges</vt:lpstr>
      <vt:lpstr>.NET: Your platform for building anything</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Native performance</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Non-Xamarin Apps</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What’s included</vt:lpstr>
      <vt:lpstr>Pages &amp; Layouts</vt:lpstr>
      <vt:lpstr>Controls</vt:lpstr>
      <vt:lpstr>PowerPoint Presentation</vt:lpstr>
      <vt:lpstr>PowerPoint Presentation</vt:lpstr>
      <vt:lpstr>Libraries &amp; Tools</vt:lpstr>
      <vt:lpstr>Frameworks</vt:lpstr>
      <vt:lpstr>Continuous Integration &amp; Delivery</vt:lpstr>
      <vt:lpstr>Intelligent Clouds</vt:lpstr>
      <vt:lpstr>PowerPoint Presentation</vt:lpstr>
      <vt:lpstr>PowerPoint Presentation</vt:lpstr>
      <vt:lpstr>PowerPoint Presentation</vt:lpstr>
      <vt:lpstr>PowerPoint Presentation</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2019-04-08T19:19:22Z</dcterms:modified>
  <cp:category>Development</cp:category>
</cp:coreProperties>
</file>